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B8DD12-BFF3-4CD2-84C6-2CCF638E43B5}" type="datetimeFigureOut">
              <a:rPr lang="en-US" smtClean="0"/>
              <a:t>10/8/2021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2D47A-31AA-4606-BC17-6A4782FB3C41}" type="slidenum">
              <a:rPr lang="en-US" smtClean="0"/>
              <a:t>‹#›</a:t>
            </a:fld>
            <a:endParaRPr lang="en-US"/>
          </a:p>
        </p:txBody>
      </p:sp>
    </p:spTree>
    <p:extLst>
      <p:ext uri="{BB962C8B-B14F-4D97-AF65-F5344CB8AC3E}">
        <p14:creationId xmlns:p14="http://schemas.microsoft.com/office/powerpoint/2010/main" val="3557975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country's topography comprises large mountains around its border, and the central part is comparatively flat. The Arctic Ocean borders it to the South, the Atlantic Ocean to the west, and the Caspian, black and Mediterranean Sea to the South(</a:t>
            </a:r>
            <a:r>
              <a:rPr lang="fr-FR" dirty="0" err="1" smtClean="0"/>
              <a:t>Allchin</a:t>
            </a:r>
            <a:r>
              <a:rPr lang="fr-FR" dirty="0" smtClean="0"/>
              <a:t> &amp; Déry, 2017). </a:t>
            </a:r>
            <a:r>
              <a:rPr lang="en-US" dirty="0" smtClean="0"/>
              <a:t>. </a:t>
            </a:r>
            <a:endParaRPr lang="en-US" dirty="0"/>
          </a:p>
        </p:txBody>
      </p:sp>
      <p:sp>
        <p:nvSpPr>
          <p:cNvPr id="4" name="Slide Number Placeholder 3"/>
          <p:cNvSpPr>
            <a:spLocks noGrp="1"/>
          </p:cNvSpPr>
          <p:nvPr>
            <p:ph type="sldNum" sz="quarter" idx="10"/>
          </p:nvPr>
        </p:nvSpPr>
        <p:spPr/>
        <p:txBody>
          <a:bodyPr/>
          <a:lstStyle/>
          <a:p>
            <a:fld id="{E192D47A-31AA-4606-BC17-6A4782FB3C41}" type="slidenum">
              <a:rPr lang="en-US" smtClean="0"/>
              <a:t>2</a:t>
            </a:fld>
            <a:endParaRPr lang="en-US" dirty="0"/>
          </a:p>
        </p:txBody>
      </p:sp>
    </p:spTree>
    <p:extLst>
      <p:ext uri="{BB962C8B-B14F-4D97-AF65-F5344CB8AC3E}">
        <p14:creationId xmlns:p14="http://schemas.microsoft.com/office/powerpoint/2010/main" val="2521476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young people, both international artists and cultural entrepreneurs continue to settle in the </a:t>
            </a:r>
            <a:r>
              <a:rPr lang="en-US" baseline="0" dirty="0" smtClean="0"/>
              <a:t> </a:t>
            </a:r>
            <a:r>
              <a:rPr lang="en-US" baseline="0" dirty="0" err="1" smtClean="0"/>
              <a:t>Beryl</a:t>
            </a:r>
            <a:r>
              <a:rPr lang="en-US" dirty="0" err="1" smtClean="0"/>
              <a:t>.The</a:t>
            </a:r>
            <a:r>
              <a:rPr lang="en-US" dirty="0" smtClean="0"/>
              <a:t> city is popularly known as a city of joy and life</a:t>
            </a:r>
            <a:endParaRPr lang="en-US" dirty="0"/>
          </a:p>
        </p:txBody>
      </p:sp>
      <p:sp>
        <p:nvSpPr>
          <p:cNvPr id="4" name="Slide Number Placeholder 3"/>
          <p:cNvSpPr>
            <a:spLocks noGrp="1"/>
          </p:cNvSpPr>
          <p:nvPr>
            <p:ph type="sldNum" sz="quarter" idx="10"/>
          </p:nvPr>
        </p:nvSpPr>
        <p:spPr/>
        <p:txBody>
          <a:bodyPr/>
          <a:lstStyle/>
          <a:p>
            <a:fld id="{E192D47A-31AA-4606-BC17-6A4782FB3C41}" type="slidenum">
              <a:rPr lang="en-US" smtClean="0"/>
              <a:t>4</a:t>
            </a:fld>
            <a:endParaRPr lang="en-US"/>
          </a:p>
        </p:txBody>
      </p:sp>
    </p:spTree>
    <p:extLst>
      <p:ext uri="{BB962C8B-B14F-4D97-AF65-F5344CB8AC3E}">
        <p14:creationId xmlns:p14="http://schemas.microsoft.com/office/powerpoint/2010/main" val="1335661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the Administrative county’s lie at the primary place, the parliament.</a:t>
            </a:r>
          </a:p>
          <a:p>
            <a:r>
              <a:rPr lang="en-US" dirty="0" smtClean="0"/>
              <a:t> other </a:t>
            </a:r>
            <a:r>
              <a:rPr lang="en-US" dirty="0" err="1" smtClean="0"/>
              <a:t>specialised</a:t>
            </a:r>
            <a:r>
              <a:rPr lang="en-US" dirty="0" smtClean="0"/>
              <a:t> work </a:t>
            </a:r>
            <a:r>
              <a:rPr lang="en-US" dirty="0" err="1" smtClean="0"/>
              <a:t>includesAgriculture</a:t>
            </a:r>
            <a:r>
              <a:rPr lang="en-US" dirty="0" smtClean="0"/>
              <a:t>, fishing, forestry industry </a:t>
            </a:r>
          </a:p>
          <a:p>
            <a:r>
              <a:rPr lang="en-US" dirty="0" smtClean="0"/>
              <a:t>Construction </a:t>
            </a:r>
          </a:p>
          <a:p>
            <a:r>
              <a:rPr lang="en-US" dirty="0" smtClean="0"/>
              <a:t>Financial and insurance; comprising scientific, trained, technical; managerial, and support service activities.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192D47A-31AA-4606-BC17-6A4782FB3C41}" type="slidenum">
              <a:rPr lang="en-US" smtClean="0"/>
              <a:t>5</a:t>
            </a:fld>
            <a:endParaRPr lang="en-US"/>
          </a:p>
        </p:txBody>
      </p:sp>
    </p:spTree>
    <p:extLst>
      <p:ext uri="{BB962C8B-B14F-4D97-AF65-F5344CB8AC3E}">
        <p14:creationId xmlns:p14="http://schemas.microsoft.com/office/powerpoint/2010/main" val="1716109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countrys</a:t>
            </a:r>
            <a:r>
              <a:rPr lang="en-US" dirty="0" smtClean="0"/>
              <a:t> tradition is embedded in its art, construction, movie, types of music, economics, philosophy, and literature. The main religion in Lavender is Christianity; nonetheless, practical secularization and irreligion are increasingly becoming more rampant.</a:t>
            </a:r>
            <a:endParaRPr lang="en-US" dirty="0"/>
          </a:p>
        </p:txBody>
      </p:sp>
      <p:sp>
        <p:nvSpPr>
          <p:cNvPr id="4" name="Slide Number Placeholder 3"/>
          <p:cNvSpPr>
            <a:spLocks noGrp="1"/>
          </p:cNvSpPr>
          <p:nvPr>
            <p:ph type="sldNum" sz="quarter" idx="10"/>
          </p:nvPr>
        </p:nvSpPr>
        <p:spPr/>
        <p:txBody>
          <a:bodyPr/>
          <a:lstStyle/>
          <a:p>
            <a:fld id="{E192D47A-31AA-4606-BC17-6A4782FB3C41}" type="slidenum">
              <a:rPr lang="en-US" smtClean="0"/>
              <a:t>6</a:t>
            </a:fld>
            <a:endParaRPr lang="en-US"/>
          </a:p>
        </p:txBody>
      </p:sp>
    </p:spTree>
    <p:extLst>
      <p:ext uri="{BB962C8B-B14F-4D97-AF65-F5344CB8AC3E}">
        <p14:creationId xmlns:p14="http://schemas.microsoft.com/office/powerpoint/2010/main" val="804265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F2A1EED-CB04-478C-8354-5E4D84196909}" type="slidenum">
              <a:rPr lang="en-US" smtClean="0"/>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6214B28-97DB-49EC-A2DE-9988E1A1EA5A}" type="datetimeFigureOut">
              <a:rPr lang="en-US" smtClean="0"/>
              <a:t>10/8/2021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F2A1EED-CB04-478C-8354-5E4D8419690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E6214B28-97DB-49EC-A2DE-9988E1A1EA5A}" type="datetimeFigureOut">
              <a:rPr lang="en-US" smtClean="0"/>
              <a:t>10/8/2021</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7F2A1EED-CB04-478C-8354-5E4D8419690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524001"/>
            <a:ext cx="7391400" cy="1295399"/>
          </a:xfrm>
        </p:spPr>
        <p:txBody>
          <a:bodyPr/>
          <a:lstStyle/>
          <a:p>
            <a:r>
              <a:rPr lang="en-US" dirty="0" smtClean="0"/>
              <a:t>Civilization Project</a:t>
            </a:r>
            <a:endParaRPr lang="en-US" dirty="0"/>
          </a:p>
        </p:txBody>
      </p:sp>
      <p:sp>
        <p:nvSpPr>
          <p:cNvPr id="3" name="Subtitle 2"/>
          <p:cNvSpPr>
            <a:spLocks noGrp="1"/>
          </p:cNvSpPr>
          <p:nvPr>
            <p:ph type="subTitle" idx="1"/>
          </p:nvPr>
        </p:nvSpPr>
        <p:spPr>
          <a:xfrm>
            <a:off x="1371600" y="3505200"/>
            <a:ext cx="6400800" cy="2133600"/>
          </a:xfrm>
        </p:spPr>
        <p:txBody>
          <a:bodyPr>
            <a:normAutofit/>
          </a:bodyPr>
          <a:lstStyle/>
          <a:p>
            <a:r>
              <a:rPr lang="en-US" dirty="0" smtClean="0"/>
              <a:t>Student's Name</a:t>
            </a:r>
          </a:p>
          <a:p>
            <a:r>
              <a:rPr lang="en-US" dirty="0" smtClean="0"/>
              <a:t>Institutional Affiliation</a:t>
            </a:r>
          </a:p>
          <a:p>
            <a:r>
              <a:rPr lang="en-US" dirty="0" smtClean="0"/>
              <a:t>Course Name and Number</a:t>
            </a:r>
          </a:p>
          <a:p>
            <a:r>
              <a:rPr lang="en-US" dirty="0" smtClean="0"/>
              <a:t>Instructor's Name</a:t>
            </a:r>
          </a:p>
          <a:p>
            <a:r>
              <a:rPr lang="en-US" dirty="0" smtClean="0"/>
              <a:t>Due Date</a:t>
            </a:r>
          </a:p>
          <a:p>
            <a:endParaRPr lang="en-US" dirty="0" smtClean="0"/>
          </a:p>
          <a:p>
            <a:endParaRPr lang="en-US" dirty="0" smtClean="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1" y="3733800"/>
            <a:ext cx="2514600"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8130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458200" cy="5516563"/>
          </a:xfrm>
        </p:spPr>
        <p:txBody>
          <a:bodyPr>
            <a:normAutofit lnSpcReduction="10000"/>
          </a:bodyPr>
          <a:lstStyle/>
          <a:p>
            <a:pPr marL="0" indent="0" algn="ctr">
              <a:buNone/>
            </a:pPr>
            <a:r>
              <a:rPr lang="en-US" b="1" dirty="0" smtClean="0"/>
              <a:t>Name of civilization: Lavender Republic</a:t>
            </a:r>
          </a:p>
          <a:p>
            <a:pPr marL="0" indent="0" algn="ctr">
              <a:buNone/>
            </a:pPr>
            <a:r>
              <a:rPr lang="en-US" b="1" dirty="0" smtClean="0"/>
              <a:t>Geographical location</a:t>
            </a:r>
          </a:p>
          <a:p>
            <a:pPr>
              <a:buFont typeface="Wingdings" pitchFamily="2" charset="2"/>
              <a:buChar char="Ø"/>
            </a:pPr>
            <a:r>
              <a:rPr lang="en-US" dirty="0" smtClean="0"/>
              <a:t> </a:t>
            </a:r>
            <a:r>
              <a:rPr lang="en-US" sz="2800" dirty="0" smtClean="0">
                <a:latin typeface="Times New Roman" pitchFamily="18" charset="0"/>
                <a:cs typeface="Times New Roman" pitchFamily="18" charset="0"/>
              </a:rPr>
              <a:t>Lavender republic is one of the smallest countries globally situated in the Northern hemisphere. </a:t>
            </a:r>
          </a:p>
          <a:p>
            <a:pPr>
              <a:buFont typeface="Wingdings" pitchFamily="2" charset="2"/>
              <a:buChar char="Ø"/>
            </a:pPr>
            <a:r>
              <a:rPr lang="en-US" sz="2800" dirty="0" smtClean="0">
                <a:latin typeface="Times New Roman" pitchFamily="18" charset="0"/>
                <a:cs typeface="Times New Roman" pitchFamily="18" charset="0"/>
              </a:rPr>
              <a:t>The Mediterranean borders it to the South and Atlantic Ocean to the west.</a:t>
            </a:r>
          </a:p>
          <a:p>
            <a:pPr>
              <a:buFont typeface="Wingdings" pitchFamily="2" charset="2"/>
              <a:buChar char="Ø"/>
            </a:pPr>
            <a:r>
              <a:rPr lang="en-US" sz="2800" dirty="0" smtClean="0">
                <a:latin typeface="Times New Roman" pitchFamily="18" charset="0"/>
                <a:cs typeface="Times New Roman" pitchFamily="18" charset="0"/>
              </a:rPr>
              <a:t> The country usually experiences both temperate and polar climatic </a:t>
            </a:r>
            <a:r>
              <a:rPr lang="en-US" sz="2400" dirty="0" smtClean="0">
                <a:latin typeface="Times New Roman" pitchFamily="18" charset="0"/>
                <a:cs typeface="Times New Roman" pitchFamily="18" charset="0"/>
              </a:rPr>
              <a:t>conditions(</a:t>
            </a:r>
            <a:r>
              <a:rPr lang="en-US" sz="2400" dirty="0" err="1" smtClean="0">
                <a:latin typeface="Times New Roman" pitchFamily="18" charset="0"/>
                <a:cs typeface="Times New Roman" pitchFamily="18" charset="0"/>
              </a:rPr>
              <a:t>Cheredko</a:t>
            </a:r>
            <a:r>
              <a:rPr lang="en-US" sz="2400" dirty="0" smtClean="0">
                <a:latin typeface="Times New Roman" pitchFamily="18" charset="0"/>
                <a:cs typeface="Times New Roman" pitchFamily="18" charset="0"/>
              </a:rPr>
              <a:t> et al.,2017). </a:t>
            </a:r>
          </a:p>
          <a:p>
            <a:pPr>
              <a:buFont typeface="Wingdings" pitchFamily="2" charset="2"/>
              <a:buChar char="Ø"/>
            </a:pPr>
            <a:r>
              <a:rPr lang="en-US" sz="2800" dirty="0" smtClean="0">
                <a:latin typeface="Times New Roman" pitchFamily="18" charset="0"/>
                <a:cs typeface="Times New Roman" pitchFamily="18" charset="0"/>
              </a:rPr>
              <a:t>The country's topography comprises large mountains around its borders, and the central part is comparatively flat. </a:t>
            </a:r>
          </a:p>
          <a:p>
            <a:pPr>
              <a:buFont typeface="Wingdings" pitchFamily="2" charset="2"/>
              <a:buChar char="Ø"/>
            </a:pPr>
            <a:r>
              <a:rPr lang="en-US" sz="2800" dirty="0" smtClean="0">
                <a:latin typeface="Times New Roman" pitchFamily="18" charset="0"/>
                <a:cs typeface="Times New Roman" pitchFamily="18" charset="0"/>
              </a:rPr>
              <a:t>Lavender republic is made of highlands, lowlands, highlands, and the Andes mountain range.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1578291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533400" y="914400"/>
            <a:ext cx="8305800" cy="5211763"/>
          </a:xfrm>
        </p:spPr>
        <p:txBody>
          <a:bodyPr>
            <a:normAutofit fontScale="85000" lnSpcReduction="10000"/>
          </a:bodyPr>
          <a:lstStyle/>
          <a:p>
            <a:pPr marL="0" indent="0" algn="ctr">
              <a:buNone/>
            </a:pPr>
            <a:r>
              <a:rPr lang="en-US" b="1" dirty="0" smtClean="0"/>
              <a:t>Government</a:t>
            </a:r>
          </a:p>
          <a:p>
            <a:pPr marL="0" indent="0">
              <a:buNone/>
            </a:pPr>
            <a:r>
              <a:rPr lang="en-US" dirty="0" smtClean="0"/>
              <a:t>Lavender republic is made of three main cities, Azure, Sapphire, and Beryl.</a:t>
            </a:r>
          </a:p>
          <a:p>
            <a:pPr marL="0" indent="0" algn="ctr">
              <a:buNone/>
            </a:pPr>
            <a:r>
              <a:rPr lang="en-US" b="1" dirty="0" smtClean="0"/>
              <a:t> Azure</a:t>
            </a:r>
          </a:p>
          <a:p>
            <a:pPr>
              <a:buFont typeface="Wingdings" pitchFamily="2" charset="2"/>
              <a:buChar char="Ø"/>
            </a:pPr>
            <a:r>
              <a:rPr lang="en-US" dirty="0" smtClean="0"/>
              <a:t> Azure is the country's capital city. The city is well known for its diverse architecture, festivals, nightlife, modern arts, and very high quality of living. </a:t>
            </a:r>
          </a:p>
          <a:p>
            <a:pPr>
              <a:buFont typeface="Wingdings" pitchFamily="2" charset="2"/>
              <a:buChar char="Ø"/>
            </a:pPr>
            <a:r>
              <a:rPr lang="en-US" dirty="0" smtClean="0"/>
              <a:t>Since 2010 the city has experienced an advent of a multicultural entrepreneurial scene.</a:t>
            </a:r>
          </a:p>
          <a:p>
            <a:pPr>
              <a:buFont typeface="Wingdings" pitchFamily="2" charset="2"/>
              <a:buChar char="Ø"/>
            </a:pPr>
            <a:r>
              <a:rPr lang="en-US" dirty="0" smtClean="0"/>
              <a:t>  Most importantly, the city hosts one of the highest densities of scientific research institutions in the lavender republic and can also be described as one of the most incredible cities globally.</a:t>
            </a:r>
          </a:p>
          <a:p>
            <a:endParaRPr lang="en-US" dirty="0"/>
          </a:p>
        </p:txBody>
      </p:sp>
    </p:spTree>
    <p:extLst>
      <p:ext uri="{BB962C8B-B14F-4D97-AF65-F5344CB8AC3E}">
        <p14:creationId xmlns:p14="http://schemas.microsoft.com/office/powerpoint/2010/main" val="1396210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95132"/>
            <a:ext cx="8686800" cy="6001643"/>
          </a:xfrm>
          <a:prstGeom prst="rect">
            <a:avLst/>
          </a:prstGeom>
        </p:spPr>
        <p:txBody>
          <a:bodyPr wrap="square">
            <a:spAutoFit/>
          </a:bodyPr>
          <a:lstStyle/>
          <a:p>
            <a:r>
              <a:rPr lang="en-US" b="1" dirty="0" smtClean="0"/>
              <a:t>                                                 </a:t>
            </a:r>
            <a:r>
              <a:rPr lang="en-US" sz="2400" b="1" dirty="0" smtClean="0">
                <a:latin typeface="Times New Roman" pitchFamily="18" charset="0"/>
                <a:cs typeface="Times New Roman" pitchFamily="18" charset="0"/>
              </a:rPr>
              <a:t>Sapphire</a:t>
            </a:r>
            <a:endParaRPr lang="en-US" sz="2400" dirty="0">
              <a:latin typeface="Times New Roman" pitchFamily="18" charset="0"/>
              <a:cs typeface="Times New Roman" pitchFamily="18" charset="0"/>
            </a:endParaRPr>
          </a:p>
          <a:p>
            <a:pPr marL="342900" indent="-342900">
              <a:buFont typeface="Wingdings" pitchFamily="2" charset="2"/>
              <a:buChar char="Ø"/>
            </a:pPr>
            <a:r>
              <a:rPr lang="en-US" sz="2400" dirty="0">
                <a:latin typeface="Times New Roman" pitchFamily="18" charset="0"/>
                <a:cs typeface="Times New Roman" pitchFamily="18" charset="0"/>
              </a:rPr>
              <a:t>Sapphire is situated just at the geographical core of the lavender on an undulating highland of sand and clay.</a:t>
            </a:r>
          </a:p>
          <a:p>
            <a:pPr marL="342900" indent="-342900">
              <a:buFont typeface="Wingdings" pitchFamily="2" charset="2"/>
              <a:buChar char="Ø"/>
            </a:pPr>
            <a:r>
              <a:rPr lang="en-US" sz="2400" dirty="0">
                <a:latin typeface="Times New Roman" pitchFamily="18" charset="0"/>
                <a:cs typeface="Times New Roman" pitchFamily="18" charset="0"/>
              </a:rPr>
              <a:t> The city is well known for its historic buildings, food markets, and monarchs</a:t>
            </a:r>
            <a:r>
              <a:rPr lang="en-US" sz="2400" dirty="0" smtClean="0">
                <a:latin typeface="Times New Roman" pitchFamily="18" charset="0"/>
                <a:cs typeface="Times New Roman" pitchFamily="18" charset="0"/>
              </a:rPr>
              <a:t>.</a:t>
            </a:r>
          </a:p>
          <a:p>
            <a:pPr marL="342900" indent="-342900">
              <a:buFont typeface="Wingdings" pitchFamily="2" charset="2"/>
              <a:buChar char="Ø"/>
            </a:pPr>
            <a:r>
              <a:rPr lang="en-US" sz="2400" dirty="0" smtClean="0">
                <a:latin typeface="Times New Roman" pitchFamily="18" charset="0"/>
                <a:cs typeface="Times New Roman" pitchFamily="18" charset="0"/>
              </a:rPr>
              <a:t> It's </a:t>
            </a:r>
            <a:r>
              <a:rPr lang="en-US" sz="2400" dirty="0">
                <a:latin typeface="Times New Roman" pitchFamily="18" charset="0"/>
                <a:cs typeface="Times New Roman" pitchFamily="18" charset="0"/>
              </a:rPr>
              <a:t>also known for its revitalization and modern art museums, sunny blue skies, exclusive neighborhoods, and busy nightlife.</a:t>
            </a:r>
          </a:p>
          <a:p>
            <a:r>
              <a:rPr lang="en-US" sz="2400" b="1" dirty="0" smtClean="0">
                <a:latin typeface="Times New Roman" pitchFamily="18" charset="0"/>
                <a:cs typeface="Times New Roman" pitchFamily="18" charset="0"/>
              </a:rPr>
              <a:t>                                                Beryl</a:t>
            </a:r>
            <a:r>
              <a:rPr lang="en-US" sz="2400" dirty="0">
                <a:latin typeface="Times New Roman" pitchFamily="18" charset="0"/>
                <a:cs typeface="Times New Roman" pitchFamily="18" charset="0"/>
              </a:rPr>
              <a:t>.</a:t>
            </a:r>
          </a:p>
          <a:p>
            <a:pPr marL="342900" indent="-342900">
              <a:buFont typeface="Wingdings" pitchFamily="2" charset="2"/>
              <a:buChar char="Ø"/>
            </a:pPr>
            <a:r>
              <a:rPr lang="en-US" sz="2400" dirty="0">
                <a:latin typeface="Times New Roman" pitchFamily="18" charset="0"/>
                <a:cs typeface="Times New Roman" pitchFamily="18" charset="0"/>
              </a:rPr>
              <a:t>Beryl is popularly known as the city of culture due to numerous creative industries. </a:t>
            </a:r>
          </a:p>
          <a:p>
            <a:pPr marL="342900" indent="-342900">
              <a:buFont typeface="Wingdings" pitchFamily="2" charset="2"/>
              <a:buChar char="Ø"/>
            </a:pPr>
            <a:r>
              <a:rPr lang="en-US" sz="2400" dirty="0">
                <a:latin typeface="Times New Roman" pitchFamily="18" charset="0"/>
                <a:cs typeface="Times New Roman" pitchFamily="18" charset="0"/>
              </a:rPr>
              <a:t> The tremendous cultural organizations enjoy a global reputation as they represent the different legacy of the city. </a:t>
            </a:r>
            <a:endParaRPr lang="en-US" sz="2400" dirty="0" smtClean="0">
              <a:latin typeface="Times New Roman" pitchFamily="18" charset="0"/>
              <a:cs typeface="Times New Roman" pitchFamily="18" charset="0"/>
            </a:endParaRPr>
          </a:p>
          <a:p>
            <a:pPr marL="342900" indent="-342900">
              <a:buFont typeface="Wingdings" pitchFamily="2" charset="2"/>
              <a:buChar char="Ø"/>
            </a:pPr>
            <a:r>
              <a:rPr lang="en-US" sz="2400" dirty="0">
                <a:latin typeface="Times New Roman" pitchFamily="18" charset="0"/>
                <a:cs typeface="Times New Roman" pitchFamily="18" charset="0"/>
              </a:rPr>
              <a:t> The city is a pleasant mix of western Russian and European architecture thus is one of the most beautiful towns globally.</a:t>
            </a:r>
          </a:p>
          <a:p>
            <a:pPr marL="342900" indent="-342900">
              <a:buFont typeface="Wingdings" pitchFamily="2" charset="2"/>
              <a:buChar char="Ø"/>
            </a:pPr>
            <a:r>
              <a:rPr lang="en-US" sz="2400" dirty="0">
                <a:latin typeface="Times New Roman" pitchFamily="18" charset="0"/>
                <a:cs typeface="Times New Roman" pitchFamily="18" charset="0"/>
              </a:rPr>
              <a:t> The city is regularly calm and easy-going, just as a physical museum city.</a:t>
            </a:r>
          </a:p>
        </p:txBody>
      </p:sp>
    </p:spTree>
    <p:extLst>
      <p:ext uri="{BB962C8B-B14F-4D97-AF65-F5344CB8AC3E}">
        <p14:creationId xmlns:p14="http://schemas.microsoft.com/office/powerpoint/2010/main" val="1624878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077200" cy="1295400"/>
          </a:xfrm>
        </p:spPr>
        <p:txBody>
          <a:bodyPr>
            <a:normAutofit/>
          </a:bodyPr>
          <a:lstStyle/>
          <a:p>
            <a:r>
              <a:rPr lang="en-US" dirty="0" smtClean="0"/>
              <a:t>Government structure</a:t>
            </a:r>
            <a:br>
              <a:rPr lang="en-US" dirty="0" smtClean="0"/>
            </a:br>
            <a:endParaRPr lang="en-US" dirty="0"/>
          </a:p>
        </p:txBody>
      </p:sp>
      <p:sp>
        <p:nvSpPr>
          <p:cNvPr id="3" name="Content Placeholder 2"/>
          <p:cNvSpPr>
            <a:spLocks noGrp="1"/>
          </p:cNvSpPr>
          <p:nvPr>
            <p:ph idx="1"/>
          </p:nvPr>
        </p:nvSpPr>
        <p:spPr>
          <a:xfrm>
            <a:off x="152400" y="1143000"/>
            <a:ext cx="8839200" cy="4983163"/>
          </a:xfrm>
        </p:spPr>
        <p:txBody>
          <a:bodyPr>
            <a:noAutofit/>
          </a:bodyPr>
          <a:lstStyle/>
          <a:p>
            <a:pPr>
              <a:buFont typeface="Wingdings" pitchFamily="2" charset="2"/>
              <a:buChar char="Ø"/>
            </a:pPr>
            <a:r>
              <a:rPr lang="en-US" sz="2400" dirty="0" smtClean="0">
                <a:latin typeface="Times New Roman" pitchFamily="18" charset="0"/>
                <a:cs typeface="Times New Roman" pitchFamily="18" charset="0"/>
              </a:rPr>
              <a:t>Lavender republic has a form of regime where the citizens exercise the supreme authority through electing and voting representatives to govern and make decisions on their behalf. </a:t>
            </a:r>
          </a:p>
          <a:p>
            <a:pPr>
              <a:buFont typeface="Wingdings" pitchFamily="2" charset="2"/>
              <a:buChar char="Ø"/>
            </a:pPr>
            <a:r>
              <a:rPr lang="en-US" sz="2400" dirty="0" smtClean="0">
                <a:latin typeface="Times New Roman" pitchFamily="18" charset="0"/>
                <a:cs typeface="Times New Roman" pitchFamily="18" charset="0"/>
              </a:rPr>
              <a:t> It is a centralized form of government. </a:t>
            </a:r>
          </a:p>
          <a:p>
            <a:pPr>
              <a:buFont typeface="Wingdings" pitchFamily="2" charset="2"/>
              <a:buChar char="Ø"/>
            </a:pPr>
            <a:r>
              <a:rPr lang="en-US" sz="2400" dirty="0" smtClean="0">
                <a:latin typeface="Times New Roman" pitchFamily="18" charset="0"/>
                <a:cs typeface="Times New Roman" pitchFamily="18" charset="0"/>
              </a:rPr>
              <a:t> The president is the head of the state. The country is divided into five counties each led by the governor.</a:t>
            </a:r>
          </a:p>
          <a:p>
            <a:pPr marL="0" indent="0">
              <a:buNone/>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Economy</a:t>
            </a:r>
          </a:p>
          <a:p>
            <a:pPr>
              <a:buFont typeface="Wingdings" pitchFamily="2" charset="2"/>
              <a:buChar char="Ø"/>
            </a:pPr>
            <a:r>
              <a:rPr lang="en-US" sz="2400" dirty="0" smtClean="0">
                <a:latin typeface="Times New Roman" pitchFamily="18" charset="0"/>
                <a:cs typeface="Times New Roman" pitchFamily="18" charset="0"/>
              </a:rPr>
              <a:t>Production is increasingly specialized, with firms concentrating on specific tasks that take advantage of outsourced intermediate inputs.</a:t>
            </a:r>
          </a:p>
          <a:p>
            <a:pPr>
              <a:buFont typeface="Wingdings" pitchFamily="2" charset="2"/>
              <a:buChar char="Ø"/>
            </a:pPr>
            <a:r>
              <a:rPr lang="en-US" sz="2400" dirty="0" smtClean="0">
                <a:latin typeface="Times New Roman" pitchFamily="18" charset="0"/>
                <a:cs typeface="Times New Roman" pitchFamily="18" charset="0"/>
              </a:rPr>
              <a:t> Specialized individuals work in diversified  area, which includes:</a:t>
            </a:r>
          </a:p>
          <a:p>
            <a:pPr>
              <a:buFont typeface="Wingdings" pitchFamily="2" charset="2"/>
              <a:buChar char="Ø"/>
            </a:pPr>
            <a:r>
              <a:rPr lang="en-US" sz="2400" dirty="0" smtClean="0">
                <a:latin typeface="Times New Roman" pitchFamily="18" charset="0"/>
                <a:cs typeface="Times New Roman" pitchFamily="18" charset="0"/>
              </a:rPr>
              <a:t>Trade, which includes accommodation, transport; and food service activities; information and communication </a:t>
            </a:r>
          </a:p>
        </p:txBody>
      </p:sp>
    </p:spTree>
    <p:extLst>
      <p:ext uri="{BB962C8B-B14F-4D97-AF65-F5344CB8AC3E}">
        <p14:creationId xmlns:p14="http://schemas.microsoft.com/office/powerpoint/2010/main" val="2679192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990599"/>
            <a:ext cx="8229600" cy="5816977"/>
          </a:xfrm>
          <a:prstGeom prst="rect">
            <a:avLst/>
          </a:prstGeom>
        </p:spPr>
        <p:txBody>
          <a:bodyPr wrap="square">
            <a:spAutoFit/>
          </a:bodyPr>
          <a:lstStyle/>
          <a:p>
            <a:endParaRPr lang="en-US" dirty="0" smtClean="0"/>
          </a:p>
          <a:p>
            <a:pPr marL="342900" indent="-342900">
              <a:buFont typeface="Wingdings" pitchFamily="2" charset="2"/>
              <a:buChar char="Ø"/>
            </a:pPr>
            <a:r>
              <a:rPr lang="en-US" sz="2400" dirty="0" smtClean="0"/>
              <a:t>Public </a:t>
            </a:r>
            <a:r>
              <a:rPr lang="en-US" sz="2400" dirty="0"/>
              <a:t>administration is a defense; social security; health and social work ,education, arts, recreation and entertainment.</a:t>
            </a:r>
          </a:p>
          <a:p>
            <a:r>
              <a:rPr lang="en-US" sz="2400" b="1" dirty="0" smtClean="0"/>
              <a:t>			Culture</a:t>
            </a:r>
            <a:endParaRPr lang="en-US" sz="2400" dirty="0"/>
          </a:p>
          <a:p>
            <a:pPr marL="342900" indent="-342900">
              <a:buFont typeface="Wingdings" pitchFamily="2" charset="2"/>
              <a:buChar char="Ø"/>
            </a:pPr>
            <a:r>
              <a:rPr lang="en-US" sz="2400" dirty="0"/>
              <a:t>The social classes in the lavender republic are divided into the working class, the intermediate class, and the privileged class.</a:t>
            </a:r>
          </a:p>
          <a:p>
            <a:pPr marL="342900" indent="-342900">
              <a:buFont typeface="Wingdings" pitchFamily="2" charset="2"/>
              <a:buChar char="Ø"/>
            </a:pPr>
            <a:r>
              <a:rPr lang="en-US" sz="2400" dirty="0"/>
              <a:t> English is the most spoken language, with German being the second, followed by French, Italian, and Spanish</a:t>
            </a:r>
            <a:r>
              <a:rPr lang="en-US" sz="2400" dirty="0" smtClean="0"/>
              <a:t>.</a:t>
            </a:r>
            <a:endParaRPr lang="en-US" sz="2400" dirty="0"/>
          </a:p>
          <a:p>
            <a:pPr marL="342900" indent="-342900">
              <a:buFont typeface="Wingdings" pitchFamily="2" charset="2"/>
              <a:buChar char="Ø"/>
            </a:pPr>
            <a:r>
              <a:rPr lang="en-US" sz="2400" dirty="0"/>
              <a:t>The most common art is Contemporary Art comprising various styles comprising Modern, Abstract, Impressionism, and Pop Art</a:t>
            </a:r>
            <a:r>
              <a:rPr lang="en-US" sz="2400" dirty="0" smtClean="0"/>
              <a:t>.</a:t>
            </a:r>
            <a:endParaRPr lang="en-US" sz="2400" dirty="0"/>
          </a:p>
          <a:p>
            <a:pPr marL="342900" indent="-342900">
              <a:buFont typeface="Wingdings" pitchFamily="2" charset="2"/>
              <a:buChar char="Ø"/>
            </a:pPr>
            <a:endParaRPr lang="en-US" sz="2400" dirty="0"/>
          </a:p>
          <a:p>
            <a:pPr marL="285750" indent="-285750">
              <a:buFont typeface="Wingdings" pitchFamily="2" charset="2"/>
              <a:buChar char="Ø"/>
            </a:pPr>
            <a:r>
              <a:rPr lang="en-US" dirty="0"/>
              <a:t> </a:t>
            </a:r>
          </a:p>
        </p:txBody>
      </p:sp>
    </p:spTree>
    <p:extLst>
      <p:ext uri="{BB962C8B-B14F-4D97-AF65-F5344CB8AC3E}">
        <p14:creationId xmlns:p14="http://schemas.microsoft.com/office/powerpoint/2010/main" val="2423351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References</a:t>
            </a:r>
          </a:p>
          <a:p>
            <a:r>
              <a:rPr lang="en-US" sz="1800" dirty="0" err="1" smtClean="0"/>
              <a:t>Cheredko</a:t>
            </a:r>
            <a:r>
              <a:rPr lang="en-US" sz="1800" dirty="0"/>
              <a:t>, N. N., </a:t>
            </a:r>
            <a:r>
              <a:rPr lang="en-US" sz="1800" dirty="0" err="1"/>
              <a:t>Tartakovsky</a:t>
            </a:r>
            <a:r>
              <a:rPr lang="en-US" sz="1800" dirty="0"/>
              <a:t>, V. A., </a:t>
            </a:r>
            <a:r>
              <a:rPr lang="en-US" sz="1800" dirty="0" err="1"/>
              <a:t>Krutikov</a:t>
            </a:r>
            <a:r>
              <a:rPr lang="en-US" sz="1800" dirty="0"/>
              <a:t>, V. A., &amp; </a:t>
            </a:r>
            <a:r>
              <a:rPr lang="en-US" sz="1800" dirty="0" err="1"/>
              <a:t>Volkov</a:t>
            </a:r>
            <a:r>
              <a:rPr lang="en-US" sz="1800" dirty="0"/>
              <a:t>, Y. V. (2017). Climate classification in the Northern hemisphere using phases of temperature signals. Atmospheric and Oceanic Optics, 30(1), 63-69.</a:t>
            </a:r>
          </a:p>
          <a:p>
            <a:r>
              <a:rPr lang="en-US" sz="1800" dirty="0"/>
              <a:t>Allchin, M. I., &amp; </a:t>
            </a:r>
            <a:r>
              <a:rPr lang="en-US" sz="1800" dirty="0" err="1"/>
              <a:t>Déry</a:t>
            </a:r>
            <a:r>
              <a:rPr lang="en-US" sz="1800" dirty="0"/>
              <a:t>, S. J. (2017). A </a:t>
            </a:r>
            <a:r>
              <a:rPr lang="en-US" sz="1800" dirty="0" err="1"/>
              <a:t>spatio</a:t>
            </a:r>
            <a:r>
              <a:rPr lang="en-US" sz="1800" dirty="0"/>
              <a:t>-temporal analysis of trends in Northern Hemisphere snow-dominated area and duration, 1971–2014. Annals of Glaciology, 58(75pt1), 21-35.</a:t>
            </a:r>
            <a:endParaRPr lang="en-US" sz="1800" dirty="0" smtClean="0"/>
          </a:p>
          <a:p>
            <a:endParaRPr lang="en-US" sz="18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343400"/>
            <a:ext cx="22098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455411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37</TotalTime>
  <Words>615</Words>
  <Application>Microsoft Office PowerPoint</Application>
  <PresentationFormat>On-screen Show (4:3)</PresentationFormat>
  <Paragraphs>60</Paragraphs>
  <Slides>7</Slides>
  <Notes>4</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Aspect</vt:lpstr>
      <vt:lpstr>Civilization Project</vt:lpstr>
      <vt:lpstr>PowerPoint Presentation</vt:lpstr>
      <vt:lpstr> </vt:lpstr>
      <vt:lpstr>PowerPoint Presentation</vt:lpstr>
      <vt:lpstr>Government structure </vt:lpstr>
      <vt:lpstr>PowerPoint Presentation</vt:lpstr>
      <vt:lpstr>PowerPoint Presentation</vt:lpstr>
    </vt:vector>
  </TitlesOfParts>
  <Company>Ministry of Education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Civilization Project</dc:title>
  <dc:creator>Grace</dc:creator>
  <cp:lastModifiedBy>Grace</cp:lastModifiedBy>
  <cp:revision>4</cp:revision>
  <dcterms:created xsi:type="dcterms:W3CDTF">2021-10-08T14:27:46Z</dcterms:created>
  <dcterms:modified xsi:type="dcterms:W3CDTF">2021-10-08T15:05:23Z</dcterms:modified>
</cp:coreProperties>
</file>